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65" r:id="rId4"/>
    <p:sldId id="264" r:id="rId5"/>
    <p:sldId id="257" r:id="rId6"/>
    <p:sldId id="258" r:id="rId7"/>
    <p:sldId id="266" r:id="rId8"/>
    <p:sldId id="269" r:id="rId9"/>
    <p:sldId id="267"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0" d="100"/>
          <a:sy n="80" d="100"/>
        </p:scale>
        <p:origin x="3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5/22/2021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503545"/>
            <a:ext cx="7766936" cy="1646302"/>
          </a:xfrm>
        </p:spPr>
        <p:txBody>
          <a:bodyPr/>
          <a:lstStyle/>
          <a:p>
            <a:r>
              <a:rPr lang="en-US" sz="7200" dirty="0" smtClean="0">
                <a:solidFill>
                  <a:schemeClr val="accent3">
                    <a:lumMod val="50000"/>
                  </a:schemeClr>
                </a:solidFill>
              </a:rPr>
              <a:t>Heineken</a:t>
            </a:r>
            <a:endParaRPr lang="en-KE" sz="7200" dirty="0">
              <a:solidFill>
                <a:schemeClr val="accent3">
                  <a:lumMod val="50000"/>
                </a:schemeClr>
              </a:solidFill>
            </a:endParaRPr>
          </a:p>
        </p:txBody>
      </p:sp>
      <p:sp>
        <p:nvSpPr>
          <p:cNvPr id="3" name="Subtitle 2"/>
          <p:cNvSpPr>
            <a:spLocks noGrp="1"/>
          </p:cNvSpPr>
          <p:nvPr>
            <p:ph type="subTitle" idx="1"/>
          </p:nvPr>
        </p:nvSpPr>
        <p:spPr>
          <a:xfrm>
            <a:off x="1540817" y="4098959"/>
            <a:ext cx="7766936" cy="1096899"/>
          </a:xfrm>
        </p:spPr>
        <p:txBody>
          <a:bodyPr>
            <a:noAutofit/>
          </a:bodyPr>
          <a:lstStyle/>
          <a:p>
            <a:r>
              <a:rPr lang="en-US" sz="6000" dirty="0" smtClean="0">
                <a:solidFill>
                  <a:srgbClr val="0070C0"/>
                </a:solidFill>
              </a:rPr>
              <a:t>Income Statement</a:t>
            </a:r>
            <a:endParaRPr lang="en-KE" sz="6000" dirty="0">
              <a:solidFill>
                <a:srgbClr val="0070C0"/>
              </a:solidFill>
            </a:endParaRPr>
          </a:p>
        </p:txBody>
      </p:sp>
    </p:spTree>
    <p:extLst>
      <p:ext uri="{BB962C8B-B14F-4D97-AF65-F5344CB8AC3E}">
        <p14:creationId xmlns:p14="http://schemas.microsoft.com/office/powerpoint/2010/main" val="2198640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3.Non Financial Factors</a:t>
            </a:r>
            <a:endParaRPr lang="en-KE" dirty="0"/>
          </a:p>
        </p:txBody>
      </p:sp>
      <p:sp>
        <p:nvSpPr>
          <p:cNvPr id="3" name="Content Placeholder 2"/>
          <p:cNvSpPr>
            <a:spLocks noGrp="1"/>
          </p:cNvSpPr>
          <p:nvPr>
            <p:ph idx="1"/>
          </p:nvPr>
        </p:nvSpPr>
        <p:spPr/>
        <p:txBody>
          <a:bodyPr>
            <a:normAutofit/>
          </a:bodyPr>
          <a:lstStyle/>
          <a:p>
            <a:r>
              <a:rPr lang="en-US" sz="3600" dirty="0" smtClean="0"/>
              <a:t>Diversity</a:t>
            </a:r>
          </a:p>
          <a:p>
            <a:r>
              <a:rPr lang="en-US" sz="3600" dirty="0" smtClean="0"/>
              <a:t>Management Structures</a:t>
            </a:r>
          </a:p>
          <a:p>
            <a:r>
              <a:rPr lang="en-US" sz="3600" dirty="0" smtClean="0"/>
              <a:t>Growth potential</a:t>
            </a:r>
          </a:p>
          <a:p>
            <a:r>
              <a:rPr lang="en-US" sz="3600" dirty="0" smtClean="0"/>
              <a:t>Social Environment (Education, labor and culture)</a:t>
            </a:r>
            <a:endParaRPr lang="en-KE" sz="3600" dirty="0"/>
          </a:p>
        </p:txBody>
      </p:sp>
    </p:spTree>
    <p:extLst>
      <p:ext uri="{BB962C8B-B14F-4D97-AF65-F5344CB8AC3E}">
        <p14:creationId xmlns:p14="http://schemas.microsoft.com/office/powerpoint/2010/main" val="1852183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355" y="5852491"/>
            <a:ext cx="8596667" cy="566738"/>
          </a:xfrm>
        </p:spPr>
        <p:txBody>
          <a:bodyPr/>
          <a:lstStyle/>
          <a:p>
            <a:endParaRPr lang="en-KE"/>
          </a:p>
        </p:txBody>
      </p:sp>
      <p:sp>
        <p:nvSpPr>
          <p:cNvPr id="4" name="Text Placeholder 3"/>
          <p:cNvSpPr>
            <a:spLocks noGrp="1"/>
          </p:cNvSpPr>
          <p:nvPr>
            <p:ph type="body" sz="half" idx="2"/>
          </p:nvPr>
        </p:nvSpPr>
        <p:spPr>
          <a:xfrm>
            <a:off x="-537855" y="5201276"/>
            <a:ext cx="8596667" cy="674024"/>
          </a:xfrm>
        </p:spPr>
        <p:txBody>
          <a:bodyPr/>
          <a:lstStyle/>
          <a:p>
            <a:endParaRPr lang="en-KE" dirty="0"/>
          </a:p>
        </p:txBody>
      </p:sp>
      <p:pic>
        <p:nvPicPr>
          <p:cNvPr id="6" name="Picture Placeholder 5"/>
          <p:cNvPicPr>
            <a:picLocks noGrp="1" noChangeAspect="1"/>
          </p:cNvPicPr>
          <p:nvPr>
            <p:ph type="pic" idx="1"/>
          </p:nvPr>
        </p:nvPicPr>
        <p:blipFill>
          <a:blip r:embed="rId2">
            <a:extLst>
              <a:ext uri="{28A0092B-C50C-407E-A947-70E740481C1C}">
                <a14:useLocalDpi xmlns:a14="http://schemas.microsoft.com/office/drawing/2010/main" val="0"/>
              </a:ext>
            </a:extLst>
          </a:blip>
          <a:srcRect t="4197" b="4197"/>
          <a:stretch>
            <a:fillRect/>
          </a:stretch>
        </p:blipFill>
        <p:spPr>
          <a:xfrm>
            <a:off x="-823642" y="373461"/>
            <a:ext cx="13015642" cy="5980419"/>
          </a:xfrm>
        </p:spPr>
      </p:pic>
    </p:spTree>
    <p:extLst>
      <p:ext uri="{BB962C8B-B14F-4D97-AF65-F5344CB8AC3E}">
        <p14:creationId xmlns:p14="http://schemas.microsoft.com/office/powerpoint/2010/main" val="3279283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253" y="187784"/>
            <a:ext cx="12288253" cy="6670216"/>
          </a:xfrm>
          <a:prstGeom prst="rect">
            <a:avLst/>
          </a:prstGeom>
        </p:spPr>
      </p:pic>
    </p:spTree>
    <p:extLst>
      <p:ext uri="{BB962C8B-B14F-4D97-AF65-F5344CB8AC3E}">
        <p14:creationId xmlns:p14="http://schemas.microsoft.com/office/powerpoint/2010/main" val="1027163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703" y="1882719"/>
            <a:ext cx="8596668" cy="1826581"/>
          </a:xfrm>
        </p:spPr>
        <p:txBody>
          <a:bodyPr/>
          <a:lstStyle/>
          <a:p>
            <a:endParaRPr lang="en-KE"/>
          </a:p>
        </p:txBody>
      </p:sp>
      <p:sp>
        <p:nvSpPr>
          <p:cNvPr id="3" name="Text Placeholder 2"/>
          <p:cNvSpPr>
            <a:spLocks noGrp="1"/>
          </p:cNvSpPr>
          <p:nvPr>
            <p:ph type="body" idx="1"/>
          </p:nvPr>
        </p:nvSpPr>
        <p:spPr/>
        <p:txBody>
          <a:bodyPr/>
          <a:lstStyle/>
          <a:p>
            <a:endParaRPr lang="en-KE"/>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274" y="0"/>
            <a:ext cx="13058274" cy="7154779"/>
          </a:xfrm>
          <a:prstGeom prst="rect">
            <a:avLst/>
          </a:prstGeom>
        </p:spPr>
      </p:pic>
    </p:spTree>
    <p:extLst>
      <p:ext uri="{BB962C8B-B14F-4D97-AF65-F5344CB8AC3E}">
        <p14:creationId xmlns:p14="http://schemas.microsoft.com/office/powerpoint/2010/main" val="4218542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Direct Expenses</a:t>
            </a:r>
            <a:r>
              <a:rPr lang="en-US" dirty="0"/>
              <a:t/>
            </a:r>
            <a:br>
              <a:rPr lang="en-US" dirty="0"/>
            </a:br>
            <a:endParaRPr lang="en-KE" dirty="0"/>
          </a:p>
        </p:txBody>
      </p:sp>
      <p:sp>
        <p:nvSpPr>
          <p:cNvPr id="3" name="Content Placeholder 2"/>
          <p:cNvSpPr>
            <a:spLocks noGrp="1"/>
          </p:cNvSpPr>
          <p:nvPr>
            <p:ph idx="1"/>
          </p:nvPr>
        </p:nvSpPr>
        <p:spPr/>
        <p:txBody>
          <a:bodyPr>
            <a:normAutofit lnSpcReduction="10000"/>
          </a:bodyPr>
          <a:lstStyle/>
          <a:p>
            <a:r>
              <a:rPr lang="en-US" dirty="0" smtClean="0"/>
              <a:t>Selling/General/Admin 	= 7,500. The large allocation was accorded due to the need for attention to detail and compliance with government regulations.</a:t>
            </a:r>
          </a:p>
          <a:p>
            <a:r>
              <a:rPr lang="en-US" dirty="0" smtClean="0"/>
              <a:t>Computers </a:t>
            </a:r>
            <a:r>
              <a:rPr lang="en-US" dirty="0"/>
              <a:t>and </a:t>
            </a:r>
            <a:r>
              <a:rPr lang="en-US" dirty="0" smtClean="0"/>
              <a:t>software = </a:t>
            </a:r>
            <a:r>
              <a:rPr lang="en-US" dirty="0" smtClean="0"/>
              <a:t>1,700,000. </a:t>
            </a:r>
            <a:r>
              <a:rPr lang="en-US" dirty="0" smtClean="0"/>
              <a:t>Most of the computers and software used in the previous year were still in good shape. A few upgrades were done.</a:t>
            </a:r>
          </a:p>
          <a:p>
            <a:r>
              <a:rPr lang="en-US" dirty="0"/>
              <a:t>Bank </a:t>
            </a:r>
            <a:r>
              <a:rPr lang="en-US" dirty="0" smtClean="0"/>
              <a:t>Fees </a:t>
            </a:r>
            <a:r>
              <a:rPr lang="en-US" dirty="0" smtClean="0"/>
              <a:t>= 1760. </a:t>
            </a:r>
            <a:r>
              <a:rPr lang="en-US" dirty="0" smtClean="0"/>
              <a:t>This expense many a times goes unnoticed, and is considered petty. Developments in online transactions could reduce this cost.</a:t>
            </a:r>
            <a:endParaRPr lang="en-US" dirty="0"/>
          </a:p>
          <a:p>
            <a:r>
              <a:rPr lang="en-US" dirty="0"/>
              <a:t>Equipment </a:t>
            </a:r>
            <a:r>
              <a:rPr lang="en-US" dirty="0" smtClean="0"/>
              <a:t>hire/lease = </a:t>
            </a:r>
            <a:r>
              <a:rPr lang="en-US" dirty="0"/>
              <a:t>4,027 </a:t>
            </a:r>
            <a:r>
              <a:rPr lang="en-US" dirty="0" smtClean="0"/>
              <a:t>The need for buying equipment rather than hiring came up.</a:t>
            </a:r>
          </a:p>
          <a:p>
            <a:r>
              <a:rPr lang="en-US" dirty="0"/>
              <a:t>Freight and </a:t>
            </a:r>
            <a:r>
              <a:rPr lang="en-US" dirty="0" smtClean="0"/>
              <a:t>postage = </a:t>
            </a:r>
            <a:r>
              <a:rPr lang="en-US" dirty="0" smtClean="0"/>
              <a:t>2,600,000</a:t>
            </a:r>
            <a:r>
              <a:rPr lang="en-US" dirty="0" smtClean="0"/>
              <a:t>. The cost was high, but also signified an increase in exports</a:t>
            </a:r>
          </a:p>
          <a:p>
            <a:r>
              <a:rPr lang="en-US" dirty="0"/>
              <a:t>Repairs and </a:t>
            </a:r>
            <a:r>
              <a:rPr lang="en-US" dirty="0" smtClean="0"/>
              <a:t>maintenance = 45,000. Depicted the need to purchase new equipment.</a:t>
            </a:r>
          </a:p>
        </p:txBody>
      </p:sp>
    </p:spTree>
    <p:extLst>
      <p:ext uri="{BB962C8B-B14F-4D97-AF65-F5344CB8AC3E}">
        <p14:creationId xmlns:p14="http://schemas.microsoft.com/office/powerpoint/2010/main" val="340936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Indirect Expenses</a:t>
            </a:r>
            <a:endParaRPr lang="en-KE" dirty="0"/>
          </a:p>
        </p:txBody>
      </p:sp>
      <p:sp>
        <p:nvSpPr>
          <p:cNvPr id="3" name="Content Placeholder 2"/>
          <p:cNvSpPr>
            <a:spLocks noGrp="1"/>
          </p:cNvSpPr>
          <p:nvPr>
            <p:ph idx="1"/>
          </p:nvPr>
        </p:nvSpPr>
        <p:spPr/>
        <p:txBody>
          <a:bodyPr>
            <a:normAutofit/>
          </a:bodyPr>
          <a:lstStyle/>
          <a:p>
            <a:r>
              <a:rPr lang="en-US" sz="2000" dirty="0" smtClean="0"/>
              <a:t>Depreciation = 3,194. The depreciation of beer was notably high, due to competition.</a:t>
            </a:r>
          </a:p>
          <a:p>
            <a:r>
              <a:rPr lang="en-US" sz="2000" dirty="0" smtClean="0"/>
              <a:t>Lease = 2,961 Companies in foreign land were operating on leased properties.</a:t>
            </a:r>
          </a:p>
          <a:p>
            <a:r>
              <a:rPr lang="en-US" sz="2000" dirty="0" smtClean="0"/>
              <a:t>Insurance = 2,500 There was a substantial decrease from previous year</a:t>
            </a:r>
          </a:p>
          <a:p>
            <a:r>
              <a:rPr lang="en-US" sz="2000" dirty="0" smtClean="0"/>
              <a:t>Subscriptions = 128 There was a need for better advertisements, software and other billed services.</a:t>
            </a:r>
          </a:p>
          <a:p>
            <a:r>
              <a:rPr lang="en-US" sz="2000" dirty="0" smtClean="0"/>
              <a:t>Shipping = 2,600 Closure of companies in the country led to increased shipping.</a:t>
            </a:r>
            <a:endParaRPr lang="en-KE" sz="2000" dirty="0"/>
          </a:p>
        </p:txBody>
      </p:sp>
    </p:spTree>
    <p:extLst>
      <p:ext uri="{BB962C8B-B14F-4D97-AF65-F5344CB8AC3E}">
        <p14:creationId xmlns:p14="http://schemas.microsoft.com/office/powerpoint/2010/main" val="1437707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1.Way Forward</a:t>
            </a:r>
            <a:endParaRPr lang="en-KE" dirty="0"/>
          </a:p>
        </p:txBody>
      </p:sp>
      <p:sp>
        <p:nvSpPr>
          <p:cNvPr id="3" name="Content Placeholder 2"/>
          <p:cNvSpPr>
            <a:spLocks noGrp="1"/>
          </p:cNvSpPr>
          <p:nvPr>
            <p:ph idx="1"/>
          </p:nvPr>
        </p:nvSpPr>
        <p:spPr/>
        <p:txBody>
          <a:bodyPr>
            <a:normAutofit/>
          </a:bodyPr>
          <a:lstStyle/>
          <a:p>
            <a:r>
              <a:rPr lang="en-US" sz="2400" dirty="0" smtClean="0"/>
              <a:t>The company decided to introduce new products into the market. The decision was made from the realization that despite their challenges experienced in the 2020 financial year, such as restricted international trade, restrictions of movements and decrease in income, the Heineken products were still able to sell. It was also observed that the products had not reached the exponential level, hence further inputs would still make a good turn over.</a:t>
            </a:r>
            <a:endParaRPr lang="en-KE" sz="2400" dirty="0"/>
          </a:p>
        </p:txBody>
      </p:sp>
    </p:spTree>
    <p:extLst>
      <p:ext uri="{BB962C8B-B14F-4D97-AF65-F5344CB8AC3E}">
        <p14:creationId xmlns:p14="http://schemas.microsoft.com/office/powerpoint/2010/main" val="3812119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 of Analysis Used</a:t>
            </a:r>
            <a:endParaRPr lang="en-KE" dirty="0"/>
          </a:p>
        </p:txBody>
      </p:sp>
      <p:sp>
        <p:nvSpPr>
          <p:cNvPr id="3" name="Content Placeholder 2"/>
          <p:cNvSpPr>
            <a:spLocks noGrp="1"/>
          </p:cNvSpPr>
          <p:nvPr>
            <p:ph idx="1"/>
          </p:nvPr>
        </p:nvSpPr>
        <p:spPr/>
        <p:txBody>
          <a:bodyPr/>
          <a:lstStyle/>
          <a:p>
            <a:r>
              <a:rPr lang="en-US" dirty="0" smtClean="0"/>
              <a:t>Cost/Benefit Analysis</a:t>
            </a:r>
          </a:p>
          <a:p>
            <a:r>
              <a:rPr lang="en-US" sz="2800" dirty="0" smtClean="0"/>
              <a:t>It is the process used to evaluate the benefits of a decision making process against the costs resulting from the action. It is imperative to study other company’s actions and the associated results. A case study and past experience would serve a good guide towards the decision making point.</a:t>
            </a:r>
            <a:endParaRPr lang="en-KE" sz="2800" dirty="0"/>
          </a:p>
        </p:txBody>
      </p:sp>
    </p:spTree>
    <p:extLst>
      <p:ext uri="{BB962C8B-B14F-4D97-AF65-F5344CB8AC3E}">
        <p14:creationId xmlns:p14="http://schemas.microsoft.com/office/powerpoint/2010/main" val="2628981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Financial Factors</a:t>
            </a:r>
            <a:endParaRPr lang="en-KE"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3600" dirty="0" smtClean="0"/>
              <a:t>Inflation</a:t>
            </a:r>
          </a:p>
          <a:p>
            <a:pPr>
              <a:buFont typeface="Wingdings" panose="05000000000000000000" pitchFamily="2" charset="2"/>
              <a:buChar char="§"/>
            </a:pPr>
            <a:r>
              <a:rPr lang="en-US" sz="3600" dirty="0" smtClean="0"/>
              <a:t>Recession</a:t>
            </a:r>
          </a:p>
          <a:p>
            <a:pPr>
              <a:buFont typeface="Wingdings" panose="05000000000000000000" pitchFamily="2" charset="2"/>
              <a:buChar char="§"/>
            </a:pPr>
            <a:r>
              <a:rPr lang="en-US" sz="3600" dirty="0" smtClean="0"/>
              <a:t>Interest Rates</a:t>
            </a:r>
          </a:p>
          <a:p>
            <a:pPr>
              <a:buFont typeface="Wingdings" panose="05000000000000000000" pitchFamily="2" charset="2"/>
              <a:buChar char="§"/>
            </a:pPr>
            <a:r>
              <a:rPr lang="en-US" sz="3600" dirty="0" smtClean="0"/>
              <a:t>Demand and supply</a:t>
            </a:r>
          </a:p>
          <a:p>
            <a:pPr>
              <a:buFont typeface="Wingdings" panose="05000000000000000000" pitchFamily="2" charset="2"/>
              <a:buChar char="§"/>
            </a:pPr>
            <a:r>
              <a:rPr lang="en-US" sz="3600" dirty="0" smtClean="0"/>
              <a:t>Tax</a:t>
            </a:r>
            <a:endParaRPr lang="en-KE" sz="3600" dirty="0"/>
          </a:p>
        </p:txBody>
      </p:sp>
    </p:spTree>
    <p:extLst>
      <p:ext uri="{BB962C8B-B14F-4D97-AF65-F5344CB8AC3E}">
        <p14:creationId xmlns:p14="http://schemas.microsoft.com/office/powerpoint/2010/main" val="160576454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112</TotalTime>
  <Words>245</Words>
  <Application>Microsoft Office PowerPoint</Application>
  <PresentationFormat>Widescreen</PresentationFormat>
  <Paragraphs>31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Wingdings</vt:lpstr>
      <vt:lpstr>Wingdings 3</vt:lpstr>
      <vt:lpstr>Facet</vt:lpstr>
      <vt:lpstr>Heineken</vt:lpstr>
      <vt:lpstr>PowerPoint Presentation</vt:lpstr>
      <vt:lpstr>PowerPoint Presentation</vt:lpstr>
      <vt:lpstr>PowerPoint Presentation</vt:lpstr>
      <vt:lpstr>Direct Expenses </vt:lpstr>
      <vt:lpstr>Indirect Expenses</vt:lpstr>
      <vt:lpstr>1.Way Forward</vt:lpstr>
      <vt:lpstr>Type of Analysis Used</vt:lpstr>
      <vt:lpstr>2. Financial Factors</vt:lpstr>
      <vt:lpstr>3.Non Financial Factors</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Income Statement Presentation</dc:title>
  <dc:creator>dennis mucheru</dc:creator>
  <cp:lastModifiedBy>dennis mucheru</cp:lastModifiedBy>
  <cp:revision>17</cp:revision>
  <dcterms:created xsi:type="dcterms:W3CDTF">2021-05-22T14:22:13Z</dcterms:created>
  <dcterms:modified xsi:type="dcterms:W3CDTF">2021-05-22T18:29:27Z</dcterms:modified>
</cp:coreProperties>
</file>